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9456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" roundtripDataSignature="AMtx7miH581Dt/ljzAWdfAlj3V9NaKRp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13C1DC-7498-4511-ACEC-3875F310D696}">
  <a:tblStyle styleId="{5713C1DC-7498-4511-ACEC-3875F310D69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94238" autoAdjust="0"/>
  </p:normalViewPr>
  <p:slideViewPr>
    <p:cSldViewPr snapToGrid="0">
      <p:cViewPr>
        <p:scale>
          <a:sx n="142" d="100"/>
          <a:sy n="142" d="100"/>
        </p:scale>
        <p:origin x="750" y="-518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10" Type="http://schemas.openxmlformats.org/officeDocument/2006/relationships/viewProps" Target="viewProps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" y="1"/>
            <a:ext cx="29718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8" tIns="45690" rIns="91378" bIns="4569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6" y="1"/>
            <a:ext cx="29718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8" tIns="45690" rIns="91378" bIns="4569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138363" y="746125"/>
            <a:ext cx="258127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724402"/>
            <a:ext cx="5486400" cy="447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8" tIns="45690" rIns="91378" bIns="4569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" y="9447216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8" tIns="45690" rIns="91378" bIns="4569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6" y="9447216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8" tIns="45690" rIns="91378" bIns="45690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altLang="ja-JP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8363" y="746125"/>
            <a:ext cx="258127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724402"/>
            <a:ext cx="5486400" cy="447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8" tIns="45690" rIns="91378" bIns="4569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6" y="9447216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8" tIns="45690" rIns="91378" bIns="4569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altLang="ja-JP"/>
              <a:pPr algn="r">
                <a:buSzPts val="1400"/>
              </a:p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&#10;縦書きテキスト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&#10;コンテンツ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65646" y="7018233"/>
            <a:ext cx="3646819" cy="14343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オーブントースターじゃオーブンがいも掘おおりじおゃがいオオーブンーブンオーおブンオーブン</a:t>
            </a:r>
            <a:endParaRPr lang="en-US" altLang="ja-JP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も掘りじゃがいも掘り」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66150" y="3332516"/>
            <a:ext cx="3253269" cy="28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6"/>
              <a:buFont typeface="Arial"/>
              <a:buNone/>
            </a:pPr>
            <a:r>
              <a:rPr lang="ja-JP" sz="12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　</a:t>
            </a:r>
            <a:endParaRPr sz="62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47379" y="3294587"/>
            <a:ext cx="3711738" cy="22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1"/>
              <a:buFont typeface="Arial"/>
              <a:buNone/>
            </a:pPr>
            <a:r>
              <a:rPr lang="ja-JP" sz="83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　</a:t>
            </a:r>
            <a:endParaRPr sz="96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3615" y="372847"/>
            <a:ext cx="1868282" cy="39333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4373270" y="58463"/>
            <a:ext cx="216172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ja-JP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令和５年</a:t>
            </a:r>
            <a:r>
              <a:rPr lang="en-US" altLang="ja-JP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ja-JP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月号NO.</a:t>
            </a:r>
            <a:r>
              <a:rPr lang="en-US" altLang="ja-JP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32117" y="-86682"/>
            <a:ext cx="45414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ja-JP" sz="5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カラーズ</a:t>
            </a:r>
            <a:r>
              <a:rPr lang="ja-JP" sz="4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通信</a:t>
            </a:r>
            <a:endParaRPr sz="140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2742530" y="1738850"/>
            <a:ext cx="166191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ja-JP" sz="20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ja-JP" altLang="en-US" sz="20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月</a:t>
            </a:r>
            <a:r>
              <a:rPr lang="ja-JP" sz="20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の予定</a:t>
            </a:r>
            <a:endParaRPr sz="2000"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5044625" y="1818559"/>
            <a:ext cx="1703714" cy="42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-JP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※</a:t>
            </a:r>
            <a:r>
              <a:rPr lang="ja-JP" sz="1050" b="0" i="0" u="none" strike="noStrike" cap="none" dirty="0">
                <a:solidFill>
                  <a:srgbClr val="FF33CC"/>
                </a:solidFill>
                <a:latin typeface="Calibri"/>
                <a:ea typeface="Calibri"/>
                <a:cs typeface="Calibri"/>
                <a:sym typeface="Calibri"/>
              </a:rPr>
              <a:t>ピンクは児童発達</a:t>
            </a:r>
            <a:endParaRPr sz="1050" b="0" i="0" u="none" strike="noStrike" cap="none" dirty="0">
              <a:solidFill>
                <a:srgbClr val="FF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sz="10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　 </a:t>
            </a:r>
            <a:r>
              <a:rPr lang="ja-JP" sz="105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水色は放課後等デイ</a:t>
            </a:r>
            <a:endParaRPr sz="1050" b="0" i="0" u="none" strike="noStrike" cap="none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21621" y="952825"/>
            <a:ext cx="678085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　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225680" y="833188"/>
            <a:ext cx="6474136" cy="7363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altLang="en-US" sz="900" b="0" i="0" u="none" strike="noStrike" cap="none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　公園の木々も葉を落とし、秋が深まり朝晩は肌寒い日も多くなってきました。</a:t>
            </a:r>
            <a:r>
              <a:rPr lang="en-US" altLang="ja-JP" sz="900" b="0" i="0" u="none" strike="noStrike" cap="none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11</a:t>
            </a:r>
            <a:r>
              <a:rPr lang="ja-JP" altLang="en-US" sz="900" b="0" i="0" u="none" strike="noStrike" cap="none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月</a:t>
            </a:r>
            <a:r>
              <a:rPr lang="en-US" altLang="ja-JP" sz="900" b="0" i="0" u="none" strike="noStrike" cap="none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8</a:t>
            </a:r>
            <a:r>
              <a:rPr lang="ja-JP" altLang="en-US" sz="900" b="0" i="0" u="none" strike="noStrike" cap="none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日は、暦の上では冬が始まる「立冬」です。次第に北風も冷たくなって冬がやってきます。季節の変わり目、風邪などひかないように過ごしたいものですね。</a:t>
            </a:r>
            <a:endParaRPr lang="en-US" altLang="ja-JP" sz="900" b="0" i="0" u="none" strike="noStrike" cap="none" dirty="0">
              <a:solidFill>
                <a:schemeClr val="tx1"/>
              </a:solidFill>
              <a:latin typeface="+mj-ea"/>
              <a:ea typeface="+mj-ea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altLang="en-US" sz="900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今月は</a:t>
            </a:r>
            <a:r>
              <a:rPr lang="en-US" altLang="ja-JP" sz="900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COLORS</a:t>
            </a:r>
            <a:r>
              <a:rPr lang="ja-JP" altLang="en-US" sz="900" dirty="0">
                <a:solidFill>
                  <a:schemeClr val="tx1"/>
                </a:solidFill>
                <a:latin typeface="+mj-ea"/>
                <a:ea typeface="+mj-ea"/>
                <a:cs typeface="Calibri"/>
                <a:sym typeface="Calibri"/>
              </a:rPr>
              <a:t>祭りがあります。様々な素材に触れて製作を楽しみます。当日を楽しみにしていてくださいね。</a:t>
            </a:r>
            <a:endParaRPr lang="en-US" altLang="ja-JP" sz="900" dirty="0">
              <a:solidFill>
                <a:schemeClr val="tx1"/>
              </a:solidFill>
              <a:latin typeface="+mj-ea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100;p1"/>
          <p:cNvSpPr txBox="1"/>
          <p:nvPr/>
        </p:nvSpPr>
        <p:spPr>
          <a:xfrm rot="10800000" flipV="1">
            <a:off x="803672" y="5507942"/>
            <a:ext cx="5817842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lang="en-US" altLang="ja-JP" sz="900" b="0" i="0" u="none" strike="noStrike" cap="none" dirty="0">
              <a:solidFill>
                <a:srgbClr val="FF0000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-25888" y="1574537"/>
            <a:ext cx="664740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ja-JP" sz="9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今月の目標：</a:t>
            </a:r>
            <a:r>
              <a:rPr lang="en-US" altLang="ja-JP" sz="9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COLORS</a:t>
            </a:r>
            <a:r>
              <a:rPr lang="ja-JP" altLang="en-US" sz="9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祭りに向けて様々な素材に触れて製作を楽しむ</a:t>
            </a:r>
            <a:endParaRPr sz="800" b="1" i="0" u="none" strike="noStrike" cap="none" dirty="0">
              <a:solidFill>
                <a:srgbClr val="FF3300"/>
              </a:solidFill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277397" y="6811203"/>
            <a:ext cx="1529818" cy="966062"/>
          </a:xfrm>
          <a:prstGeom prst="wedgeRoundRectCallout">
            <a:avLst>
              <a:gd name="adj1" fmla="val -20695"/>
              <a:gd name="adj2" fmla="val 5881"/>
              <a:gd name="adj3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" name="表 20">
            <a:extLst>
              <a:ext uri="{FF2B5EF4-FFF2-40B4-BE49-F238E27FC236}">
                <a16:creationId xmlns:a16="http://schemas.microsoft.com/office/drawing/2014/main" id="{1D5E600D-2F84-FDD5-58A8-15B8425E8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87699"/>
              </p:ext>
            </p:extLst>
          </p:nvPr>
        </p:nvGraphicFramePr>
        <p:xfrm>
          <a:off x="44067" y="2199326"/>
          <a:ext cx="6758407" cy="3220939"/>
        </p:xfrm>
        <a:graphic>
          <a:graphicData uri="http://schemas.openxmlformats.org/drawingml/2006/table">
            <a:tbl>
              <a:tblPr firstRow="1" bandRow="1">
                <a:tableStyleId>{5713C1DC-7498-4511-ACEC-3875F310D696}</a:tableStyleId>
              </a:tblPr>
              <a:tblGrid>
                <a:gridCol w="848299">
                  <a:extLst>
                    <a:ext uri="{9D8B030D-6E8A-4147-A177-3AD203B41FA5}">
                      <a16:colId xmlns:a16="http://schemas.microsoft.com/office/drawing/2014/main" val="40958580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3504910"/>
                    </a:ext>
                  </a:extLst>
                </a:gridCol>
                <a:gridCol w="947451">
                  <a:extLst>
                    <a:ext uri="{9D8B030D-6E8A-4147-A177-3AD203B41FA5}">
                      <a16:colId xmlns:a16="http://schemas.microsoft.com/office/drawing/2014/main" val="3086344313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1175994167"/>
                    </a:ext>
                  </a:extLst>
                </a:gridCol>
                <a:gridCol w="1090670">
                  <a:extLst>
                    <a:ext uri="{9D8B030D-6E8A-4147-A177-3AD203B41FA5}">
                      <a16:colId xmlns:a16="http://schemas.microsoft.com/office/drawing/2014/main" val="670915408"/>
                    </a:ext>
                  </a:extLst>
                </a:gridCol>
                <a:gridCol w="969484">
                  <a:extLst>
                    <a:ext uri="{9D8B030D-6E8A-4147-A177-3AD203B41FA5}">
                      <a16:colId xmlns:a16="http://schemas.microsoft.com/office/drawing/2014/main" val="3308408214"/>
                    </a:ext>
                  </a:extLst>
                </a:gridCol>
                <a:gridCol w="941501">
                  <a:extLst>
                    <a:ext uri="{9D8B030D-6E8A-4147-A177-3AD203B41FA5}">
                      <a16:colId xmlns:a16="http://schemas.microsoft.com/office/drawing/2014/main" val="4241449568"/>
                    </a:ext>
                  </a:extLst>
                </a:gridCol>
              </a:tblGrid>
              <a:tr h="305088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日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月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火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+mj-ea"/>
                          <a:ea typeface="+mj-ea"/>
                        </a:rPr>
                        <a:t>水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+mj-ea"/>
                          <a:ea typeface="+mj-ea"/>
                        </a:rPr>
                        <a:t>木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+mj-ea"/>
                          <a:ea typeface="+mj-ea"/>
                        </a:rPr>
                        <a:t>金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j-ea"/>
                          <a:ea typeface="+mj-ea"/>
                        </a:rPr>
                        <a:t>土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52356"/>
                  </a:ext>
                </a:extLst>
              </a:tr>
              <a:tr h="627793">
                <a:tc>
                  <a:txBody>
                    <a:bodyPr/>
                    <a:lstStyle/>
                    <a:p>
                      <a:endParaRPr kumimoji="1" lang="en-US" altLang="ja-JP" sz="9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900" dirty="0">
                        <a:latin typeface="+mj-ea"/>
                        <a:ea typeface="+mj-ea"/>
                      </a:endParaRPr>
                    </a:p>
                    <a:p>
                      <a:endParaRPr kumimoji="1" lang="en-US" altLang="ja-JP" sz="9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8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1</a:t>
                      </a:r>
                    </a:p>
                    <a:p>
                      <a:r>
                        <a:rPr kumimoji="1" lang="en-US" altLang="ja-JP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BEK</a:t>
                      </a:r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の日（ひらがな）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en-US" altLang="ja-JP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BEK</a:t>
                      </a:r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の日（ひらがな）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800" dirty="0">
                          <a:latin typeface="+mj-ea"/>
                          <a:ea typeface="+mj-ea"/>
                        </a:rPr>
                        <a:t>　</a:t>
                      </a:r>
                      <a:endParaRPr kumimoji="1" lang="en-US" altLang="ja-JP" sz="800" dirty="0"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公園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制作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（伊奈創立記念日）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</a:t>
                      </a:r>
                    </a:p>
                    <a:p>
                      <a:endParaRPr kumimoji="1" lang="en-US" altLang="ja-JP" sz="800" dirty="0">
                        <a:solidFill>
                          <a:srgbClr val="C0000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職員研修のため休所</a:t>
                      </a:r>
                      <a:endParaRPr kumimoji="1" lang="en-US" altLang="ja-JP" sz="8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157100"/>
                  </a:ext>
                </a:extLst>
              </a:tr>
              <a:tr h="569460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</a:t>
                      </a:r>
                    </a:p>
                    <a:p>
                      <a:r>
                        <a:rPr kumimoji="1" lang="en-US" altLang="ja-JP" sz="800" dirty="0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COLORS</a:t>
                      </a:r>
                      <a:r>
                        <a:rPr kumimoji="1" lang="ja-JP" altLang="en-US" sz="800" dirty="0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祭りに向けて</a:t>
                      </a:r>
                      <a:endParaRPr kumimoji="1" lang="en-US" altLang="ja-JP" sz="800" dirty="0">
                        <a:solidFill>
                          <a:srgbClr val="00B05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６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絵を描く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絵を描く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段ボールに描く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段ボールに描く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カレンダーに描く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カレンダーに描く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和紙に描く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和紙に描く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  <a:p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10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絵を描く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絵を描く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00B0F0"/>
                          </a:solidFill>
                          <a:latin typeface="+mj-ea"/>
                          <a:ea typeface="+mj-ea"/>
                        </a:rPr>
                        <a:t>11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伊奈穂祭見学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925501"/>
                  </a:ext>
                </a:extLst>
              </a:tr>
              <a:tr h="568002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12</a:t>
                      </a:r>
                    </a:p>
                    <a:p>
                      <a:r>
                        <a:rPr kumimoji="1" lang="en-US" altLang="ja-JP" sz="800" dirty="0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COLORS</a:t>
                      </a:r>
                      <a:r>
                        <a:rPr kumimoji="1" lang="ja-JP" altLang="en-US" sz="800" dirty="0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祭りに向けて</a:t>
                      </a:r>
                      <a:endParaRPr kumimoji="1" lang="en-US" altLang="ja-JP" sz="800" dirty="0">
                        <a:solidFill>
                          <a:srgbClr val="00B050"/>
                        </a:solidFill>
                        <a:latin typeface="+mj-ea"/>
                        <a:ea typeface="+mj-ea"/>
                      </a:endParaRPr>
                    </a:p>
                    <a:p>
                      <a:endParaRPr kumimoji="1" lang="ja-JP" altLang="en-US" sz="8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13</a:t>
                      </a:r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　　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感触遊び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感触遊び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（県民の日）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14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感触遊び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感触遊び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（伊奈支援代休）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15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感触遊び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感触遊び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16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公園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公園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17</a:t>
                      </a:r>
                    </a:p>
                    <a:p>
                      <a:r>
                        <a:rPr kumimoji="1" lang="en-US" altLang="ja-JP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COLORS</a:t>
                      </a:r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祭り見学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en-US" altLang="ja-JP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COLORS</a:t>
                      </a:r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祭り見学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j-ea"/>
                          <a:ea typeface="+mj-ea"/>
                        </a:rPr>
                        <a:t>18</a:t>
                      </a:r>
                    </a:p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COLORS</a:t>
                      </a:r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祭り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756537"/>
                  </a:ext>
                </a:extLst>
              </a:tr>
              <a:tr h="545039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19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上着の始末の仕方を練習</a:t>
                      </a:r>
                      <a:endParaRPr kumimoji="1" lang="en-US" altLang="ja-JP" sz="800" dirty="0">
                        <a:solidFill>
                          <a:srgbClr val="00B05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ファスナー練習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遊具を使って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つくば支援代休</a:t>
                      </a: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21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ボタン練習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ソーラン節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22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ハンガーかけ練習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遊具を使って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23</a:t>
                      </a:r>
                    </a:p>
                    <a:p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24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ハンガーかけ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絵画教室（</a:t>
                      </a:r>
                      <a:r>
                        <a:rPr kumimoji="1" lang="en-US" altLang="ja-JP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300</a:t>
                      </a:r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円）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j-ea"/>
                          <a:ea typeface="+mj-ea"/>
                        </a:rPr>
                        <a:t>25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牛久自然観察の森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93381"/>
                  </a:ext>
                </a:extLst>
              </a:tr>
              <a:tr h="550698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26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クリスマスに向けて</a:t>
                      </a:r>
                      <a:endParaRPr kumimoji="1" lang="en-US" altLang="ja-JP" sz="800" dirty="0">
                        <a:solidFill>
                          <a:srgbClr val="00B05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27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マラカス作り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お誕生会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28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カスタネット作り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カスタネット作り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29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カレンダー製作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カレンダー製作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j-ea"/>
                          <a:ea typeface="+mj-ea"/>
                        </a:rPr>
                        <a:t>30</a:t>
                      </a:r>
                    </a:p>
                    <a:p>
                      <a:r>
                        <a:rPr kumimoji="1" lang="ja-JP" altLang="en-US" sz="800" dirty="0">
                          <a:solidFill>
                            <a:srgbClr val="FF00FF"/>
                          </a:solidFill>
                          <a:latin typeface="+mj-ea"/>
                          <a:ea typeface="+mj-ea"/>
                        </a:rPr>
                        <a:t>カレンダー製作</a:t>
                      </a:r>
                      <a:endParaRPr kumimoji="1" lang="en-US" altLang="ja-JP" sz="800" dirty="0">
                        <a:solidFill>
                          <a:srgbClr val="FF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kumimoji="1" lang="ja-JP" altLang="en-US" sz="8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カレンダー製作</a:t>
                      </a:r>
                      <a:endParaRPr kumimoji="1" lang="en-US" altLang="ja-JP" sz="800" dirty="0">
                        <a:solidFill>
                          <a:schemeClr val="accent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8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8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468142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05872B-3082-8EA4-42FD-25F7392FDA5C}"/>
              </a:ext>
            </a:extLst>
          </p:cNvPr>
          <p:cNvSpPr txBox="1"/>
          <p:nvPr/>
        </p:nvSpPr>
        <p:spPr>
          <a:xfrm flipH="1">
            <a:off x="119351" y="5557402"/>
            <a:ext cx="68593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〈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共通のお知らせ</a:t>
            </a:r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〉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※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予定表は</a:t>
            </a:r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15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日までに</a:t>
            </a:r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HUG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へ送迎を含めて、入力をお願いします。</a:t>
            </a:r>
            <a:endParaRPr kumimoji="1" lang="en-US" altLang="ja-JP" sz="800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※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状況に応じて、療育内容が変更になることがあります。ご了承ください。</a:t>
            </a:r>
            <a:endParaRPr kumimoji="1" lang="en-US" altLang="ja-JP" sz="800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※4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日（土）は職員研修のためお休みいたします。ご協力お願い致します。</a:t>
            </a:r>
            <a:endParaRPr kumimoji="1" lang="en-US" altLang="ja-JP" sz="800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※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絵具等を使用する週は、汚れても大丈夫な着替えをご用意下さい。</a:t>
            </a:r>
            <a:endParaRPr kumimoji="1" lang="en-US" altLang="ja-JP" sz="800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kumimoji="1" lang="en-US" altLang="ja-JP" sz="800" dirty="0">
                <a:solidFill>
                  <a:srgbClr val="FF0000"/>
                </a:solidFill>
                <a:latin typeface="+mn-ea"/>
                <a:ea typeface="+mn-ea"/>
              </a:rPr>
              <a:t>※25</a:t>
            </a:r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日（土）は牛久自然観察の森を散歩してお弁当を食べて来ます。</a:t>
            </a:r>
            <a:endParaRPr kumimoji="1" lang="en-US" altLang="ja-JP" sz="800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kumimoji="1" lang="ja-JP" altLang="en-US" sz="800" dirty="0">
                <a:solidFill>
                  <a:srgbClr val="FF0000"/>
                </a:solidFill>
                <a:latin typeface="+mn-ea"/>
                <a:ea typeface="+mn-ea"/>
              </a:rPr>
              <a:t>　参加費は不要です。</a:t>
            </a:r>
            <a:endParaRPr kumimoji="1" lang="en-US" altLang="ja-JP" sz="800" dirty="0">
              <a:solidFill>
                <a:srgbClr val="FF0000"/>
              </a:solidFill>
              <a:latin typeface="+mn-ea"/>
              <a:ea typeface="+mn-ea"/>
            </a:endParaRPr>
          </a:p>
          <a:p>
            <a:endParaRPr kumimoji="1" lang="en-US" altLang="ja-JP" sz="800" dirty="0">
              <a:solidFill>
                <a:srgbClr val="FF00FF"/>
              </a:solidFill>
              <a:latin typeface="+mn-ea"/>
              <a:ea typeface="+mn-ea"/>
            </a:endParaRPr>
          </a:p>
          <a:p>
            <a:r>
              <a:rPr kumimoji="1" lang="en-US" altLang="ja-JP" sz="800" dirty="0">
                <a:solidFill>
                  <a:srgbClr val="00B0F0"/>
                </a:solidFill>
                <a:latin typeface="+mn-ea"/>
                <a:ea typeface="+mn-ea"/>
              </a:rPr>
              <a:t>〈</a:t>
            </a:r>
            <a:r>
              <a:rPr kumimoji="1" lang="ja-JP" altLang="en-US" sz="800" dirty="0">
                <a:solidFill>
                  <a:srgbClr val="00B0F0"/>
                </a:solidFill>
                <a:latin typeface="+mn-ea"/>
                <a:ea typeface="+mn-ea"/>
              </a:rPr>
              <a:t>放課後等デイサービス</a:t>
            </a:r>
            <a:r>
              <a:rPr kumimoji="1" lang="en-US" altLang="ja-JP" sz="800" dirty="0">
                <a:solidFill>
                  <a:srgbClr val="00B0F0"/>
                </a:solidFill>
                <a:latin typeface="+mn-ea"/>
                <a:ea typeface="+mn-ea"/>
              </a:rPr>
              <a:t>〉</a:t>
            </a:r>
          </a:p>
          <a:p>
            <a:r>
              <a:rPr kumimoji="1" lang="en-US" altLang="ja-JP" sz="800" dirty="0">
                <a:solidFill>
                  <a:srgbClr val="00B0F0"/>
                </a:solidFill>
                <a:latin typeface="+mn-ea"/>
                <a:ea typeface="+mn-ea"/>
              </a:rPr>
              <a:t>※24</a:t>
            </a:r>
            <a:r>
              <a:rPr kumimoji="1" lang="ja-JP" altLang="en-US" sz="800" dirty="0">
                <a:solidFill>
                  <a:srgbClr val="00B0F0"/>
                </a:solidFill>
                <a:latin typeface="+mn-ea"/>
                <a:ea typeface="+mn-ea"/>
              </a:rPr>
              <a:t>日（金）は、絵画教室になります。参加費は</a:t>
            </a:r>
            <a:r>
              <a:rPr kumimoji="1" lang="en-US" altLang="ja-JP" sz="800" dirty="0">
                <a:solidFill>
                  <a:srgbClr val="00B0F0"/>
                </a:solidFill>
                <a:latin typeface="+mn-ea"/>
                <a:ea typeface="+mn-ea"/>
              </a:rPr>
              <a:t>300</a:t>
            </a:r>
            <a:r>
              <a:rPr kumimoji="1" lang="ja-JP" altLang="en-US" sz="800" dirty="0">
                <a:solidFill>
                  <a:srgbClr val="00B0F0"/>
                </a:solidFill>
                <a:latin typeface="+mn-ea"/>
                <a:ea typeface="+mn-ea"/>
              </a:rPr>
              <a:t>円です。</a:t>
            </a:r>
            <a:endParaRPr kumimoji="1" lang="en-US" altLang="ja-JP" sz="800" dirty="0">
              <a:solidFill>
                <a:srgbClr val="00B0F0"/>
              </a:solidFill>
              <a:latin typeface="+mn-ea"/>
              <a:ea typeface="+mn-ea"/>
            </a:endParaRPr>
          </a:p>
          <a:p>
            <a:endParaRPr kumimoji="1" lang="en-US" altLang="ja-JP" sz="800" dirty="0">
              <a:solidFill>
                <a:srgbClr val="FF00FF"/>
              </a:solidFill>
              <a:latin typeface="+mn-ea"/>
              <a:ea typeface="+mn-ea"/>
            </a:endParaRPr>
          </a:p>
          <a:p>
            <a:endParaRPr kumimoji="1" lang="ja-JP" altLang="en-US" dirty="0"/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1012A8CE-998B-C636-4604-52FDDD59ECD4}"/>
              </a:ext>
            </a:extLst>
          </p:cNvPr>
          <p:cNvSpPr/>
          <p:nvPr/>
        </p:nvSpPr>
        <p:spPr>
          <a:xfrm>
            <a:off x="3773678" y="7196466"/>
            <a:ext cx="3048186" cy="210290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4611FED3-9858-E3A1-B5ED-0BF4AE30700B}"/>
              </a:ext>
            </a:extLst>
          </p:cNvPr>
          <p:cNvSpPr/>
          <p:nvPr/>
        </p:nvSpPr>
        <p:spPr>
          <a:xfrm>
            <a:off x="-2702" y="8407961"/>
            <a:ext cx="3691221" cy="143295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243963F-B6BD-5F80-12DE-B9930C9FB74C}"/>
              </a:ext>
            </a:extLst>
          </p:cNvPr>
          <p:cNvSpPr txBox="1"/>
          <p:nvPr/>
        </p:nvSpPr>
        <p:spPr>
          <a:xfrm>
            <a:off x="3799771" y="7274508"/>
            <a:ext cx="29485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  <a:ea typeface="+mn-ea"/>
              </a:rPr>
              <a:t>ドキドキしたハロウィンイベント</a:t>
            </a:r>
            <a:endParaRPr kumimoji="1" lang="en-US" altLang="ja-JP" b="1" dirty="0">
              <a:latin typeface="+mn-ea"/>
              <a:ea typeface="+mn-ea"/>
            </a:endParaRPr>
          </a:p>
          <a:p>
            <a:endParaRPr kumimoji="1" lang="en-US" altLang="ja-JP" sz="900" b="1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　</a:t>
            </a:r>
            <a:r>
              <a:rPr kumimoji="1" lang="en-US" altLang="ja-JP" sz="900" dirty="0">
                <a:latin typeface="+mn-ea"/>
                <a:ea typeface="+mn-ea"/>
              </a:rPr>
              <a:t>28</a:t>
            </a:r>
            <a:r>
              <a:rPr kumimoji="1" lang="ja-JP" altLang="en-US" sz="900" dirty="0">
                <a:latin typeface="+mn-ea"/>
                <a:ea typeface="+mn-ea"/>
              </a:rPr>
              <a:t>日（土）になないろの教室の迷路に挑戦しました。</a:t>
            </a:r>
            <a:r>
              <a:rPr kumimoji="1" lang="en-US" altLang="ja-JP" sz="900" dirty="0">
                <a:latin typeface="+mn-ea"/>
                <a:ea typeface="+mn-ea"/>
              </a:rPr>
              <a:t>3</a:t>
            </a:r>
            <a:r>
              <a:rPr kumimoji="1" lang="ja-JP" altLang="en-US" sz="900" dirty="0">
                <a:latin typeface="+mn-ea"/>
                <a:ea typeface="+mn-ea"/>
              </a:rPr>
              <a:t>つのミッションに挑戦しました。ドキドキしながらの挑戦でしたが、無事にクリアするとホッとして笑顔になっていました😊</a:t>
            </a:r>
            <a:endParaRPr kumimoji="1" lang="en-US" altLang="ja-JP" sz="900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大家さん、ここちテリアさん、民生委員さんのお宅に行き、</a:t>
            </a:r>
            <a:r>
              <a:rPr kumimoji="1" lang="ja-JP" altLang="en-US" sz="900" b="1" dirty="0">
                <a:latin typeface="+mn-ea"/>
                <a:ea typeface="+mn-ea"/>
              </a:rPr>
              <a:t>「トリックオアトリート！」</a:t>
            </a:r>
            <a:endParaRPr kumimoji="1" lang="en-US" altLang="ja-JP" sz="900" b="1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いつもよりもたくさん歩きましたが、お菓子をもらうことができニコニコでした。仮装も素敵でしたね</a:t>
            </a:r>
            <a:endParaRPr kumimoji="1" lang="en-US" altLang="ja-JP" sz="900" dirty="0">
              <a:latin typeface="+mn-ea"/>
              <a:ea typeface="+mn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EBB62AD-6D39-FEA2-9A58-535B47D777FF}"/>
              </a:ext>
            </a:extLst>
          </p:cNvPr>
          <p:cNvSpPr txBox="1"/>
          <p:nvPr/>
        </p:nvSpPr>
        <p:spPr>
          <a:xfrm>
            <a:off x="61006" y="7015331"/>
            <a:ext cx="304526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  <a:ea typeface="+mn-ea"/>
              </a:rPr>
              <a:t>お芋掘りをしたよ！</a:t>
            </a:r>
            <a:endParaRPr kumimoji="1" lang="en-US" altLang="ja-JP" b="1" dirty="0">
              <a:latin typeface="+mn-ea"/>
              <a:ea typeface="+mn-ea"/>
            </a:endParaRPr>
          </a:p>
          <a:p>
            <a:endParaRPr kumimoji="1" lang="en-US" altLang="ja-JP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どきどきファームでさつま芋掘りをしま</a:t>
            </a:r>
            <a:endParaRPr kumimoji="1" lang="en-US" altLang="ja-JP" sz="900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した一生懸命に土をかき分けて掘り、</a:t>
            </a:r>
            <a:endParaRPr kumimoji="1" lang="en-US" altLang="ja-JP" sz="900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取れるたびに嬉しそうに見せていました</a:t>
            </a:r>
            <a:endParaRPr kumimoji="1" lang="en-US" altLang="ja-JP" sz="900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。取ってきたお芋は、さつま芋ご飯に</a:t>
            </a:r>
            <a:endParaRPr kumimoji="1" lang="en-US" altLang="ja-JP" sz="900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して食べました。</a:t>
            </a:r>
            <a:endParaRPr kumimoji="1" lang="en-US" altLang="ja-JP" sz="900" dirty="0">
              <a:latin typeface="+mn-ea"/>
              <a:ea typeface="+mn-ea"/>
            </a:endParaRPr>
          </a:p>
          <a:p>
            <a:r>
              <a:rPr kumimoji="1" lang="ja-JP" altLang="en-US" sz="900" dirty="0">
                <a:latin typeface="+mn-ea"/>
                <a:ea typeface="+mn-ea"/>
              </a:rPr>
              <a:t>おいしかったね</a:t>
            </a:r>
            <a:endParaRPr kumimoji="1" lang="en-US" altLang="ja-JP" sz="900" dirty="0">
              <a:latin typeface="+mn-ea"/>
              <a:ea typeface="+mn-ea"/>
            </a:endParaRPr>
          </a:p>
          <a:p>
            <a:endParaRPr kumimoji="1" lang="en-US" altLang="ja-JP" sz="900" dirty="0">
              <a:latin typeface="+mn-ea"/>
              <a:ea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EF01DB-F707-208C-9FC9-51C04E59EC63}"/>
              </a:ext>
            </a:extLst>
          </p:cNvPr>
          <p:cNvSpPr/>
          <p:nvPr/>
        </p:nvSpPr>
        <p:spPr>
          <a:xfrm>
            <a:off x="4235746" y="5528215"/>
            <a:ext cx="2459430" cy="1610686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7F45A9-D8A0-0E88-4C99-CE7AAABF1A5F}"/>
              </a:ext>
            </a:extLst>
          </p:cNvPr>
          <p:cNvSpPr txBox="1"/>
          <p:nvPr/>
        </p:nvSpPr>
        <p:spPr>
          <a:xfrm>
            <a:off x="4235746" y="5583106"/>
            <a:ext cx="24640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/>
              <a:t>カラーズ祭り開催！</a:t>
            </a:r>
            <a:endParaRPr kumimoji="1" lang="en-US" altLang="ja-JP" b="1" dirty="0"/>
          </a:p>
          <a:p>
            <a:pPr algn="ctr"/>
            <a:endParaRPr kumimoji="1" lang="en-US" altLang="ja-JP" b="1" dirty="0"/>
          </a:p>
          <a:p>
            <a:r>
              <a:rPr kumimoji="1" lang="ja-JP" altLang="en-US" sz="1050" dirty="0"/>
              <a:t>　</a:t>
            </a:r>
            <a:r>
              <a:rPr kumimoji="1" lang="en-US" altLang="ja-JP" sz="1050" dirty="0"/>
              <a:t>11</a:t>
            </a:r>
            <a:r>
              <a:rPr kumimoji="1" lang="ja-JP" altLang="en-US" sz="1050" dirty="0"/>
              <a:t>月</a:t>
            </a:r>
            <a:r>
              <a:rPr kumimoji="1" lang="en-US" altLang="ja-JP" sz="1050" dirty="0"/>
              <a:t>18</a:t>
            </a:r>
            <a:r>
              <a:rPr kumimoji="1" lang="ja-JP" altLang="en-US" sz="1050" dirty="0"/>
              <a:t>日（土）、</a:t>
            </a:r>
            <a:r>
              <a:rPr kumimoji="1" lang="en-US" altLang="ja-JP" sz="1050" dirty="0"/>
              <a:t>20</a:t>
            </a:r>
            <a:r>
              <a:rPr kumimoji="1" lang="ja-JP" altLang="en-US" sz="1050" dirty="0"/>
              <a:t>日（月）に</a:t>
            </a:r>
            <a:endParaRPr kumimoji="1" lang="en-US" altLang="ja-JP" sz="1050" dirty="0"/>
          </a:p>
          <a:p>
            <a:r>
              <a:rPr kumimoji="1" lang="ja-JP" altLang="en-US" sz="1050" dirty="0"/>
              <a:t>カラーズ祭りを行います。様々な素材を使って製作中です！詳しくは後日お知らせします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041146A-AA14-A29F-89B2-5DC17C082A67}"/>
              </a:ext>
            </a:extLst>
          </p:cNvPr>
          <p:cNvSpPr/>
          <p:nvPr/>
        </p:nvSpPr>
        <p:spPr>
          <a:xfrm>
            <a:off x="4134678" y="9289207"/>
            <a:ext cx="2667796" cy="62825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0E1B74-E673-594E-81BC-6395012FC9A7}"/>
              </a:ext>
            </a:extLst>
          </p:cNvPr>
          <p:cNvSpPr txBox="1"/>
          <p:nvPr/>
        </p:nvSpPr>
        <p:spPr>
          <a:xfrm>
            <a:off x="4170743" y="9364811"/>
            <a:ext cx="267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4</a:t>
            </a:r>
            <a:r>
              <a:rPr kumimoji="1" lang="ja-JP" altLang="en-US" dirty="0"/>
              <a:t>日（土）は職員研修の為休所となります。</a:t>
            </a:r>
          </a:p>
        </p:txBody>
      </p:sp>
      <p:pic>
        <p:nvPicPr>
          <p:cNvPr id="4" name="図 3" descr="人, 屋外, 少年, 子供 が含まれている画像&#10;&#10;自動的に生成された説明">
            <a:extLst>
              <a:ext uri="{FF2B5EF4-FFF2-40B4-BE49-F238E27FC236}">
                <a16:creationId xmlns:a16="http://schemas.microsoft.com/office/drawing/2014/main" id="{61DB49EF-363E-B492-5383-785A7AA8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530" y="7783727"/>
            <a:ext cx="782321" cy="586741"/>
          </a:xfrm>
          <a:prstGeom prst="rect">
            <a:avLst/>
          </a:prstGeom>
        </p:spPr>
      </p:pic>
      <p:pic>
        <p:nvPicPr>
          <p:cNvPr id="16" name="図 15" descr="草を食べている子供たち&#10;&#10;中程度の精度で自動的に生成された説明">
            <a:extLst>
              <a:ext uri="{FF2B5EF4-FFF2-40B4-BE49-F238E27FC236}">
                <a16:creationId xmlns:a16="http://schemas.microsoft.com/office/drawing/2014/main" id="{3A7FC44D-AE0D-5AB1-108B-5D4FFD9F7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646" y="7128617"/>
            <a:ext cx="718477" cy="611395"/>
          </a:xfrm>
          <a:prstGeom prst="rect">
            <a:avLst/>
          </a:prstGeom>
        </p:spPr>
      </p:pic>
      <p:pic>
        <p:nvPicPr>
          <p:cNvPr id="18" name="図 17" descr="草の上に立っている少年&#10;&#10;自動的に生成された説明">
            <a:extLst>
              <a:ext uri="{FF2B5EF4-FFF2-40B4-BE49-F238E27FC236}">
                <a16:creationId xmlns:a16="http://schemas.microsoft.com/office/drawing/2014/main" id="{6376E89A-ED5E-6E4F-67D3-4936FE191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993" y="7186663"/>
            <a:ext cx="706962" cy="575026"/>
          </a:xfrm>
          <a:prstGeom prst="rect">
            <a:avLst/>
          </a:prstGeom>
        </p:spPr>
      </p:pic>
      <p:pic>
        <p:nvPicPr>
          <p:cNvPr id="22" name="図 21" descr="テーブルの上に立っている子供&#10;&#10;中程度の精度で自動的に生成された説明">
            <a:extLst>
              <a:ext uri="{FF2B5EF4-FFF2-40B4-BE49-F238E27FC236}">
                <a16:creationId xmlns:a16="http://schemas.microsoft.com/office/drawing/2014/main" id="{1547CE3E-73BA-670C-17C8-6E8C5694A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034" y="8648376"/>
            <a:ext cx="817158" cy="600424"/>
          </a:xfrm>
          <a:prstGeom prst="rect">
            <a:avLst/>
          </a:prstGeom>
        </p:spPr>
      </p:pic>
      <p:pic>
        <p:nvPicPr>
          <p:cNvPr id="24" name="図 23" descr="机の上に座っている子供&#10;&#10;中程度の精度で自動的に生成された説明">
            <a:extLst>
              <a:ext uri="{FF2B5EF4-FFF2-40B4-BE49-F238E27FC236}">
                <a16:creationId xmlns:a16="http://schemas.microsoft.com/office/drawing/2014/main" id="{CD820CF2-1586-5596-711B-98A4F5946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2" y="9199240"/>
            <a:ext cx="800565" cy="600424"/>
          </a:xfrm>
          <a:prstGeom prst="rect">
            <a:avLst/>
          </a:prstGeom>
        </p:spPr>
      </p:pic>
      <p:pic>
        <p:nvPicPr>
          <p:cNvPr id="26" name="図 25" descr="人, 少年, テーブル, 子供 が含まれている画像&#10;&#10;自動的に生成された説明">
            <a:extLst>
              <a:ext uri="{FF2B5EF4-FFF2-40B4-BE49-F238E27FC236}">
                <a16:creationId xmlns:a16="http://schemas.microsoft.com/office/drawing/2014/main" id="{C41E5E10-438D-C165-1105-DFED689E6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4785" y="8619373"/>
            <a:ext cx="739864" cy="554897"/>
          </a:xfrm>
          <a:prstGeom prst="rect">
            <a:avLst/>
          </a:prstGeom>
        </p:spPr>
      </p:pic>
      <p:pic>
        <p:nvPicPr>
          <p:cNvPr id="10" name="図 9" descr="食品, 部屋, テーブル, 持つ が含まれている画像&#10;&#10;自動的に生成された説明">
            <a:extLst>
              <a:ext uri="{FF2B5EF4-FFF2-40B4-BE49-F238E27FC236}">
                <a16:creationId xmlns:a16="http://schemas.microsoft.com/office/drawing/2014/main" id="{87075EED-FFA7-F052-01C1-7A0C2CE356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2391" y="8037681"/>
            <a:ext cx="451657" cy="33756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1B7938B-986B-83C1-FDAD-33CFB4F91846}"/>
              </a:ext>
            </a:extLst>
          </p:cNvPr>
          <p:cNvSpPr txBox="1"/>
          <p:nvPr/>
        </p:nvSpPr>
        <p:spPr>
          <a:xfrm>
            <a:off x="65646" y="8491687"/>
            <a:ext cx="35452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楽しい絵画教室</a:t>
            </a:r>
            <a:endParaRPr kumimoji="1" lang="en-US" altLang="ja-JP" b="1" dirty="0"/>
          </a:p>
          <a:p>
            <a:r>
              <a:rPr kumimoji="1" lang="ja-JP" altLang="en-US" sz="900" dirty="0"/>
              <a:t>みかんに顔を描いてハロウィンの</a:t>
            </a:r>
            <a:endParaRPr kumimoji="1" lang="en-US" altLang="ja-JP" sz="900" dirty="0"/>
          </a:p>
          <a:p>
            <a:r>
              <a:rPr kumimoji="1" lang="ja-JP" altLang="en-US" sz="900" dirty="0"/>
              <a:t>「ジャックオランタン」を</a:t>
            </a:r>
            <a:endParaRPr kumimoji="1" lang="en-US" altLang="ja-JP" sz="900" dirty="0"/>
          </a:p>
          <a:p>
            <a:r>
              <a:rPr kumimoji="1" lang="ja-JP" altLang="en-US" sz="900" dirty="0"/>
              <a:t>作りました</a:t>
            </a:r>
            <a:endParaRPr kumimoji="1" lang="en-US" altLang="ja-JP" sz="900" dirty="0"/>
          </a:p>
          <a:p>
            <a:r>
              <a:rPr kumimoji="1" lang="ja-JP" altLang="en-US" sz="900" dirty="0"/>
              <a:t>また、野菜を見ながらクレヨンでお絵かき。野菜</a:t>
            </a:r>
            <a:endParaRPr kumimoji="1" lang="en-US" altLang="ja-JP" sz="900" dirty="0"/>
          </a:p>
          <a:p>
            <a:r>
              <a:rPr kumimoji="1" lang="ja-JP" altLang="en-US" sz="900" dirty="0"/>
              <a:t>よく見ると一色ではなく色が混ざっています。</a:t>
            </a:r>
            <a:endParaRPr kumimoji="1" lang="en-US" altLang="ja-JP" sz="900" dirty="0"/>
          </a:p>
          <a:p>
            <a:r>
              <a:rPr kumimoji="1" lang="ja-JP" altLang="en-US" sz="900" dirty="0"/>
              <a:t>クレヨンを重ねて自分だけの色を作って染めてい</a:t>
            </a:r>
            <a:endParaRPr kumimoji="1" lang="en-US" altLang="ja-JP" sz="900" dirty="0"/>
          </a:p>
          <a:p>
            <a:r>
              <a:rPr kumimoji="1" lang="ja-JP" altLang="en-US" sz="900" dirty="0"/>
              <a:t>ました。</a:t>
            </a:r>
          </a:p>
        </p:txBody>
      </p:sp>
      <p:pic>
        <p:nvPicPr>
          <p:cNvPr id="25" name="図 24" descr="アイコン&#10;&#10;自動的に生成された説明">
            <a:extLst>
              <a:ext uri="{FF2B5EF4-FFF2-40B4-BE49-F238E27FC236}">
                <a16:creationId xmlns:a16="http://schemas.microsoft.com/office/drawing/2014/main" id="{CE338F82-51EC-F0F6-856E-8CFA68C23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67" y="2430669"/>
            <a:ext cx="806173" cy="67194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7F3DAE6-CF48-7A0F-8FAC-3842CAACF6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752" y="2482893"/>
            <a:ext cx="804742" cy="67061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E05F59D-B665-B722-CE7B-B8BEBC3346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6400" y="4883227"/>
            <a:ext cx="804742" cy="479699"/>
          </a:xfrm>
          <a:prstGeom prst="rect">
            <a:avLst/>
          </a:prstGeom>
        </p:spPr>
      </p:pic>
      <p:pic>
        <p:nvPicPr>
          <p:cNvPr id="65" name="図 64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8413630E-0F2C-4F19-9A0F-BAF9F7DCD9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4863" y="1722108"/>
            <a:ext cx="383988" cy="406860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22CAC410-FF19-4494-1254-FB0DF8D544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9218" y="1748640"/>
            <a:ext cx="384081" cy="408467"/>
          </a:xfrm>
          <a:prstGeom prst="rect">
            <a:avLst/>
          </a:prstGeom>
        </p:spPr>
      </p:pic>
      <p:pic>
        <p:nvPicPr>
          <p:cNvPr id="70" name="図 69" descr="図形&#10;&#10;低い精度で自動的に生成された説明">
            <a:extLst>
              <a:ext uri="{FF2B5EF4-FFF2-40B4-BE49-F238E27FC236}">
                <a16:creationId xmlns:a16="http://schemas.microsoft.com/office/drawing/2014/main" id="{A6F85650-E925-C981-9AA4-F94E600364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4168" y="2581639"/>
            <a:ext cx="661085" cy="468048"/>
          </a:xfrm>
          <a:prstGeom prst="rect">
            <a:avLst/>
          </a:prstGeom>
        </p:spPr>
      </p:pic>
      <p:pic>
        <p:nvPicPr>
          <p:cNvPr id="72" name="図 71" descr="挿絵, 食品 が含まれている画像&#10;&#10;自動的に生成された説明">
            <a:extLst>
              <a:ext uri="{FF2B5EF4-FFF2-40B4-BE49-F238E27FC236}">
                <a16:creationId xmlns:a16="http://schemas.microsoft.com/office/drawing/2014/main" id="{98722166-626D-E59C-78BF-04DF965ECA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9833" y="4391163"/>
            <a:ext cx="745807" cy="379723"/>
          </a:xfrm>
          <a:prstGeom prst="rect">
            <a:avLst/>
          </a:prstGeom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A58240E8-B4BF-332F-EFE8-3B637A7ECA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0088" y="7257182"/>
            <a:ext cx="370138" cy="370138"/>
          </a:xfrm>
          <a:prstGeom prst="rect">
            <a:avLst/>
          </a:prstGeom>
        </p:spPr>
      </p:pic>
      <p:pic>
        <p:nvPicPr>
          <p:cNvPr id="9" name="図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9354657-148C-7EDD-1187-62250CD21C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3468" y="6620109"/>
            <a:ext cx="634041" cy="508818"/>
          </a:xfrm>
          <a:prstGeom prst="rect">
            <a:avLst/>
          </a:prstGeom>
        </p:spPr>
      </p:pic>
      <p:pic>
        <p:nvPicPr>
          <p:cNvPr id="12" name="図 11" descr="ケーキ, 女の子, 誕生日, 少し が含まれている画像&#10;&#10;自動的に生成された説明">
            <a:extLst>
              <a:ext uri="{FF2B5EF4-FFF2-40B4-BE49-F238E27FC236}">
                <a16:creationId xmlns:a16="http://schemas.microsoft.com/office/drawing/2014/main" id="{AE01B21D-2632-276D-859B-A5D9849E13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73793" y="6632298"/>
            <a:ext cx="468104" cy="454061"/>
          </a:xfrm>
          <a:prstGeom prst="rect">
            <a:avLst/>
          </a:prstGeom>
        </p:spPr>
      </p:pic>
      <p:pic>
        <p:nvPicPr>
          <p:cNvPr id="7" name="図 6" descr="人, 屋内, 子供, 女性 が含まれている画像&#10;&#10;自動的に生成された説明">
            <a:extLst>
              <a:ext uri="{FF2B5EF4-FFF2-40B4-BE49-F238E27FC236}">
                <a16:creationId xmlns:a16="http://schemas.microsoft.com/office/drawing/2014/main" id="{83E59D96-25F1-201E-99B9-DC953D7928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27136" y="8694769"/>
            <a:ext cx="763492" cy="572619"/>
          </a:xfrm>
          <a:prstGeom prst="rect">
            <a:avLst/>
          </a:prstGeom>
        </p:spPr>
      </p:pic>
      <p:pic>
        <p:nvPicPr>
          <p:cNvPr id="13" name="図 12" descr="屋内, 人, 子供, おもちゃ が含まれている画像&#10;&#10;自動的に生成された説明">
            <a:extLst>
              <a:ext uri="{FF2B5EF4-FFF2-40B4-BE49-F238E27FC236}">
                <a16:creationId xmlns:a16="http://schemas.microsoft.com/office/drawing/2014/main" id="{3759163E-0BE6-3250-ACB4-F6133F889F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0">
            <a:off x="5807587" y="8704514"/>
            <a:ext cx="707818" cy="481892"/>
          </a:xfrm>
          <a:prstGeom prst="rect">
            <a:avLst/>
          </a:prstGeom>
        </p:spPr>
      </p:pic>
      <p:pic>
        <p:nvPicPr>
          <p:cNvPr id="21" name="図 20" descr="子供を抱いている女性&#10;&#10;自動的に生成された説明">
            <a:extLst>
              <a:ext uri="{FF2B5EF4-FFF2-40B4-BE49-F238E27FC236}">
                <a16:creationId xmlns:a16="http://schemas.microsoft.com/office/drawing/2014/main" id="{73E1F4A3-C3A8-4ACD-4C30-687EAA67F7C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56246" y="8684047"/>
            <a:ext cx="763492" cy="5726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3533</TotalTime>
  <Words>703</Words>
  <Application>Microsoft Office PowerPoint</Application>
  <PresentationFormat>A4 210 x 297 mm</PresentationFormat>
  <Paragraphs>139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MS PGothic</vt:lpstr>
      <vt:lpstr>MS PGothic</vt:lpstr>
      <vt:lpstr>Arial</vt:lpstr>
      <vt:lpstr>Calibri</vt:lpstr>
      <vt:lpstr>Office Theme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office365</cp:lastModifiedBy>
  <cp:revision>61</cp:revision>
  <cp:lastPrinted>2023-10-27T03:39:53Z</cp:lastPrinted>
  <dcterms:created xsi:type="dcterms:W3CDTF">2015-11-02T13:46:03Z</dcterms:created>
  <dcterms:modified xsi:type="dcterms:W3CDTF">2023-10-31T01:06:00Z</dcterms:modified>
</cp:coreProperties>
</file>